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275" r:id="rId2"/>
    <p:sldId id="279" r:id="rId3"/>
    <p:sldId id="272" r:id="rId4"/>
    <p:sldId id="280" r:id="rId5"/>
    <p:sldId id="281" r:id="rId6"/>
    <p:sldId id="293" r:id="rId7"/>
  </p:sldIdLst>
  <p:sldSz cx="9144000" cy="6858000" type="screen4x3"/>
  <p:notesSz cx="9144000" cy="6858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F385"/>
    <a:srgbClr val="FF3300"/>
    <a:srgbClr val="996633"/>
    <a:srgbClr val="009900"/>
    <a:srgbClr val="0000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4616" autoAdjust="0"/>
  </p:normalViewPr>
  <p:slideViewPr>
    <p:cSldViewPr>
      <p:cViewPr varScale="1">
        <p:scale>
          <a:sx n="110" d="100"/>
          <a:sy n="110" d="100"/>
        </p:scale>
        <p:origin x="-1644" y="-96"/>
      </p:cViewPr>
      <p:guideLst>
        <p:guide orient="horz" pos="2160"/>
        <p:guide pos="2880"/>
      </p:guideLst>
    </p:cSldViewPr>
  </p:slideViewPr>
  <p:outlineViewPr>
    <p:cViewPr>
      <p:scale>
        <a:sx n="33" d="100"/>
        <a:sy n="33" d="100"/>
      </p:scale>
      <p:origin x="0" y="43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99F238-B4C4-4233-A537-3FAB3030BA3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MX"/>
        </a:p>
      </dgm:t>
    </dgm:pt>
    <dgm:pt modelId="{F0B9C796-7586-44B0-A158-E2233BF66FD5}" type="pres">
      <dgm:prSet presAssocID="{A099F238-B4C4-4233-A537-3FAB3030BA35}" presName="linear" presStyleCnt="0">
        <dgm:presLayoutVars>
          <dgm:dir/>
          <dgm:animLvl val="lvl"/>
          <dgm:resizeHandles val="exact"/>
        </dgm:presLayoutVars>
      </dgm:prSet>
      <dgm:spPr/>
      <dgm:t>
        <a:bodyPr/>
        <a:lstStyle/>
        <a:p>
          <a:endParaRPr lang="es-MX"/>
        </a:p>
      </dgm:t>
    </dgm:pt>
  </dgm:ptLst>
  <dgm:cxnLst>
    <dgm:cxn modelId="{586F764A-B6DE-4DF8-BB42-F3F6BCC2A233}" type="presOf" srcId="{A099F238-B4C4-4233-A537-3FAB3030BA35}" destId="{F0B9C796-7586-44B0-A158-E2233BF66FD5}" srcOrd="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r>
              <a:rPr lang="es-MX" dirty="0" smtClean="0"/>
              <a:t>h</a:t>
            </a:r>
            <a:endParaRPr lang="es-MX" dirty="0"/>
          </a:p>
        </p:txBody>
      </p:sp>
      <p:sp>
        <p:nvSpPr>
          <p:cNvPr id="3" name="2 Marcador de fecha"/>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1E053D50-D9DC-4959-BF0E-EF8DCB960F74}" type="datetimeFigureOut">
              <a:rPr lang="es-MX" smtClean="0"/>
              <a:t>11/12/2019</a:t>
            </a:fld>
            <a:endParaRPr lang="es-MX" dirty="0"/>
          </a:p>
        </p:txBody>
      </p:sp>
      <p:sp>
        <p:nvSpPr>
          <p:cNvPr id="4" name="3 Marcador de pie de página"/>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B6E3D0D7-5DAD-4DF3-963E-BA6D30BB1D85}" type="slidenum">
              <a:rPr lang="es-MX" smtClean="0"/>
              <a:t>‹Nº›</a:t>
            </a:fld>
            <a:endParaRPr lang="es-MX" dirty="0"/>
          </a:p>
        </p:txBody>
      </p:sp>
    </p:spTree>
    <p:extLst>
      <p:ext uri="{BB962C8B-B14F-4D97-AF65-F5344CB8AC3E}">
        <p14:creationId xmlns:p14="http://schemas.microsoft.com/office/powerpoint/2010/main" val="87152902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r>
              <a:rPr lang="es-MX" dirty="0" smtClean="0"/>
              <a:t>h</a:t>
            </a:r>
            <a:endParaRPr lang="es-MX" dirty="0"/>
          </a:p>
        </p:txBody>
      </p:sp>
      <p:sp>
        <p:nvSpPr>
          <p:cNvPr id="3" name="2 Marcador de fecha"/>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8BDF34C2-B8F0-4BEB-9C9A-58216442131C}" type="datetimeFigureOut">
              <a:rPr lang="es-MX" smtClean="0"/>
              <a:t>11/12/2019</a:t>
            </a:fld>
            <a:endParaRPr lang="es-MX" dirty="0"/>
          </a:p>
        </p:txBody>
      </p:sp>
      <p:sp>
        <p:nvSpPr>
          <p:cNvPr id="4" name="3 Marcador de imagen de diapositiva"/>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C56280F4-3AC1-4E5C-AFAD-7078AD1238A0}" type="slidenum">
              <a:rPr lang="es-MX" smtClean="0"/>
              <a:t>‹Nº›</a:t>
            </a:fld>
            <a:endParaRPr lang="es-MX" dirty="0"/>
          </a:p>
        </p:txBody>
      </p:sp>
    </p:spTree>
    <p:extLst>
      <p:ext uri="{BB962C8B-B14F-4D97-AF65-F5344CB8AC3E}">
        <p14:creationId xmlns:p14="http://schemas.microsoft.com/office/powerpoint/2010/main" val="156723175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Tree>
    <p:extLst>
      <p:ext uri="{BB962C8B-B14F-4D97-AF65-F5344CB8AC3E}">
        <p14:creationId xmlns:p14="http://schemas.microsoft.com/office/powerpoint/2010/main" val="31136109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7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471" y="0"/>
            <a:ext cx="8875058" cy="6858000"/>
          </a:xfrm>
          <a:prstGeom prst="rect">
            <a:avLst/>
          </a:prstGeom>
        </p:spPr>
      </p:pic>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38197BE-A2C7-4E4E-A8AD-EB6E5B226622}" type="datetime6">
              <a:rPr lang="es-MX" smtClean="0"/>
              <a:t>diciembre de 2019</a:t>
            </a:fld>
            <a:endParaRPr lang="es-MX" dirty="0"/>
          </a:p>
        </p:txBody>
      </p:sp>
      <p:sp>
        <p:nvSpPr>
          <p:cNvPr id="5" name="4 Marcador de pie de página"/>
          <p:cNvSpPr>
            <a:spLocks noGrp="1"/>
          </p:cNvSpPr>
          <p:nvPr>
            <p:ph type="ftr" sz="quarter" idx="11"/>
          </p:nvPr>
        </p:nvSpPr>
        <p:spPr/>
        <p:txBody>
          <a:bodyPr/>
          <a:lstStyle/>
          <a:p>
            <a:r>
              <a:rPr lang="es-MX" dirty="0" smtClean="0"/>
              <a:t>SACPI</a:t>
            </a:r>
            <a:endParaRPr lang="es-MX" dirty="0"/>
          </a:p>
        </p:txBody>
      </p:sp>
      <p:sp>
        <p:nvSpPr>
          <p:cNvPr id="6" name="5 Marcador de número de diapositiva"/>
          <p:cNvSpPr>
            <a:spLocks noGrp="1"/>
          </p:cNvSpPr>
          <p:nvPr>
            <p:ph type="sldNum" sz="quarter" idx="12"/>
          </p:nvPr>
        </p:nvSpPr>
        <p:spPr/>
        <p:txBody>
          <a:bodyPr/>
          <a:lstStyle/>
          <a:p>
            <a:fld id="{550FAF88-D094-447E-B0DE-9B405A69804E}" type="slidenum">
              <a:rPr lang="es-MX" smtClean="0"/>
              <a:t>‹Nº›</a:t>
            </a:fld>
            <a:endParaRPr lang="es-MX" dirty="0"/>
          </a:p>
        </p:txBody>
      </p:sp>
    </p:spTree>
    <p:extLst>
      <p:ext uri="{BB962C8B-B14F-4D97-AF65-F5344CB8AC3E}">
        <p14:creationId xmlns:p14="http://schemas.microsoft.com/office/powerpoint/2010/main" val="3612021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6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471" y="0"/>
            <a:ext cx="8875058" cy="6858000"/>
          </a:xfrm>
          <a:prstGeom prst="rect">
            <a:avLst/>
          </a:prstGeom>
        </p:spPr>
      </p:pic>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F3777C4-8EAF-412F-9830-1E4EA4AE4363}" type="datetime6">
              <a:rPr lang="es-MX" smtClean="0"/>
              <a:t>diciembre de 2019</a:t>
            </a:fld>
            <a:endParaRPr lang="es-MX" dirty="0"/>
          </a:p>
        </p:txBody>
      </p:sp>
      <p:sp>
        <p:nvSpPr>
          <p:cNvPr id="5" name="4 Marcador de pie de página"/>
          <p:cNvSpPr>
            <a:spLocks noGrp="1"/>
          </p:cNvSpPr>
          <p:nvPr>
            <p:ph type="ftr" sz="quarter" idx="11"/>
          </p:nvPr>
        </p:nvSpPr>
        <p:spPr/>
        <p:txBody>
          <a:bodyPr/>
          <a:lstStyle/>
          <a:p>
            <a:r>
              <a:rPr lang="es-MX" dirty="0" smtClean="0"/>
              <a:t>SACPI</a:t>
            </a:r>
            <a:endParaRPr lang="es-MX" dirty="0"/>
          </a:p>
        </p:txBody>
      </p:sp>
      <p:sp>
        <p:nvSpPr>
          <p:cNvPr id="6" name="5 Marcador de número de diapositiva"/>
          <p:cNvSpPr>
            <a:spLocks noGrp="1"/>
          </p:cNvSpPr>
          <p:nvPr>
            <p:ph type="sldNum" sz="quarter" idx="12"/>
          </p:nvPr>
        </p:nvSpPr>
        <p:spPr/>
        <p:txBody>
          <a:bodyPr/>
          <a:lstStyle/>
          <a:p>
            <a:fld id="{550FAF88-D094-447E-B0DE-9B405A69804E}" type="slidenum">
              <a:rPr lang="es-MX" smtClean="0"/>
              <a:t>‹Nº›</a:t>
            </a:fld>
            <a:endParaRPr lang="es-MX" dirty="0"/>
          </a:p>
        </p:txBody>
      </p:sp>
    </p:spTree>
    <p:extLst>
      <p:ext uri="{BB962C8B-B14F-4D97-AF65-F5344CB8AC3E}">
        <p14:creationId xmlns:p14="http://schemas.microsoft.com/office/powerpoint/2010/main" val="718717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7" name="6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471" y="0"/>
            <a:ext cx="8875058" cy="6858000"/>
          </a:xfrm>
          <a:prstGeom prst="rect">
            <a:avLst/>
          </a:prstGeom>
        </p:spPr>
      </p:pic>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189C391-2B9D-4819-9996-8A92DB940C33}" type="datetime6">
              <a:rPr lang="es-MX" smtClean="0"/>
              <a:t>diciembre de 2019</a:t>
            </a:fld>
            <a:endParaRPr lang="es-MX" dirty="0"/>
          </a:p>
        </p:txBody>
      </p:sp>
      <p:sp>
        <p:nvSpPr>
          <p:cNvPr id="5" name="4 Marcador de pie de página"/>
          <p:cNvSpPr>
            <a:spLocks noGrp="1"/>
          </p:cNvSpPr>
          <p:nvPr>
            <p:ph type="ftr" sz="quarter" idx="11"/>
          </p:nvPr>
        </p:nvSpPr>
        <p:spPr/>
        <p:txBody>
          <a:bodyPr/>
          <a:lstStyle/>
          <a:p>
            <a:r>
              <a:rPr lang="es-MX" dirty="0" smtClean="0"/>
              <a:t>SACPI</a:t>
            </a:r>
            <a:endParaRPr lang="es-MX" dirty="0"/>
          </a:p>
        </p:txBody>
      </p:sp>
      <p:sp>
        <p:nvSpPr>
          <p:cNvPr id="6" name="5 Marcador de número de diapositiva"/>
          <p:cNvSpPr>
            <a:spLocks noGrp="1"/>
          </p:cNvSpPr>
          <p:nvPr>
            <p:ph type="sldNum" sz="quarter" idx="12"/>
          </p:nvPr>
        </p:nvSpPr>
        <p:spPr/>
        <p:txBody>
          <a:bodyPr/>
          <a:lstStyle/>
          <a:p>
            <a:fld id="{550FAF88-D094-447E-B0DE-9B405A69804E}" type="slidenum">
              <a:rPr lang="es-MX" smtClean="0"/>
              <a:t>‹Nº›</a:t>
            </a:fld>
            <a:endParaRPr lang="es-MX" dirty="0"/>
          </a:p>
        </p:txBody>
      </p:sp>
    </p:spTree>
    <p:extLst>
      <p:ext uri="{BB962C8B-B14F-4D97-AF65-F5344CB8AC3E}">
        <p14:creationId xmlns:p14="http://schemas.microsoft.com/office/powerpoint/2010/main" val="2532724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0E273D1-7FF6-4734-8592-595CB6FE0144}" type="datetime6">
              <a:rPr lang="es-MX" smtClean="0"/>
              <a:t>diciembre de 2019</a:t>
            </a:fld>
            <a:endParaRPr lang="es-MX" dirty="0"/>
          </a:p>
        </p:txBody>
      </p:sp>
      <p:sp>
        <p:nvSpPr>
          <p:cNvPr id="5" name="4 Marcador de pie de página"/>
          <p:cNvSpPr>
            <a:spLocks noGrp="1"/>
          </p:cNvSpPr>
          <p:nvPr>
            <p:ph type="ftr" sz="quarter" idx="11"/>
          </p:nvPr>
        </p:nvSpPr>
        <p:spPr/>
        <p:txBody>
          <a:bodyPr/>
          <a:lstStyle/>
          <a:p>
            <a:r>
              <a:rPr lang="es-MX" dirty="0" smtClean="0"/>
              <a:t>SACPI</a:t>
            </a:r>
            <a:endParaRPr lang="es-MX" dirty="0"/>
          </a:p>
        </p:txBody>
      </p:sp>
      <p:sp>
        <p:nvSpPr>
          <p:cNvPr id="6" name="5 Marcador de número de diapositiva"/>
          <p:cNvSpPr>
            <a:spLocks noGrp="1"/>
          </p:cNvSpPr>
          <p:nvPr>
            <p:ph type="sldNum" sz="quarter" idx="12"/>
          </p:nvPr>
        </p:nvSpPr>
        <p:spPr/>
        <p:txBody>
          <a:bodyPr/>
          <a:lstStyle/>
          <a:p>
            <a:fld id="{550FAF88-D094-447E-B0DE-9B405A69804E}" type="slidenum">
              <a:rPr lang="es-MX" smtClean="0"/>
              <a:t>‹Nº›</a:t>
            </a:fld>
            <a:endParaRPr lang="es-MX" dirty="0"/>
          </a:p>
        </p:txBody>
      </p:sp>
      <p:pic>
        <p:nvPicPr>
          <p:cNvPr id="7" name="6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471" y="0"/>
            <a:ext cx="8875058" cy="6858000"/>
          </a:xfrm>
          <a:prstGeom prst="rect">
            <a:avLst/>
          </a:prstGeom>
        </p:spPr>
      </p:pic>
    </p:spTree>
    <p:extLst>
      <p:ext uri="{BB962C8B-B14F-4D97-AF65-F5344CB8AC3E}">
        <p14:creationId xmlns:p14="http://schemas.microsoft.com/office/powerpoint/2010/main" val="2514784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6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471" y="0"/>
            <a:ext cx="8875058" cy="6858000"/>
          </a:xfrm>
          <a:prstGeom prst="rect">
            <a:avLst/>
          </a:prstGeom>
        </p:spPr>
      </p:pic>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18EA4B4-A101-49CA-81CE-8FC1047D573C}" type="datetime6">
              <a:rPr lang="es-MX" smtClean="0"/>
              <a:t>diciembre de 2019</a:t>
            </a:fld>
            <a:endParaRPr lang="es-MX" dirty="0"/>
          </a:p>
        </p:txBody>
      </p:sp>
      <p:sp>
        <p:nvSpPr>
          <p:cNvPr id="5" name="4 Marcador de pie de página"/>
          <p:cNvSpPr>
            <a:spLocks noGrp="1"/>
          </p:cNvSpPr>
          <p:nvPr>
            <p:ph type="ftr" sz="quarter" idx="11"/>
          </p:nvPr>
        </p:nvSpPr>
        <p:spPr/>
        <p:txBody>
          <a:bodyPr/>
          <a:lstStyle/>
          <a:p>
            <a:r>
              <a:rPr lang="es-MX" dirty="0" smtClean="0"/>
              <a:t>SACPI</a:t>
            </a:r>
            <a:endParaRPr lang="es-MX" dirty="0"/>
          </a:p>
        </p:txBody>
      </p:sp>
      <p:sp>
        <p:nvSpPr>
          <p:cNvPr id="6" name="5 Marcador de número de diapositiva"/>
          <p:cNvSpPr>
            <a:spLocks noGrp="1"/>
          </p:cNvSpPr>
          <p:nvPr>
            <p:ph type="sldNum" sz="quarter" idx="12"/>
          </p:nvPr>
        </p:nvSpPr>
        <p:spPr/>
        <p:txBody>
          <a:bodyPr/>
          <a:lstStyle/>
          <a:p>
            <a:fld id="{550FAF88-D094-447E-B0DE-9B405A69804E}" type="slidenum">
              <a:rPr lang="es-MX" smtClean="0"/>
              <a:t>‹Nº›</a:t>
            </a:fld>
            <a:endParaRPr lang="es-MX" dirty="0"/>
          </a:p>
        </p:txBody>
      </p:sp>
    </p:spTree>
    <p:extLst>
      <p:ext uri="{BB962C8B-B14F-4D97-AF65-F5344CB8AC3E}">
        <p14:creationId xmlns:p14="http://schemas.microsoft.com/office/powerpoint/2010/main" val="367780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7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471" y="0"/>
            <a:ext cx="8875058" cy="6858000"/>
          </a:xfrm>
          <a:prstGeom prst="rect">
            <a:avLst/>
          </a:prstGeom>
        </p:spPr>
      </p:pic>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8A85037-580A-4B00-8F36-AA6DCBF38C3D}" type="datetime6">
              <a:rPr lang="es-MX" smtClean="0"/>
              <a:t>diciembre de 2019</a:t>
            </a:fld>
            <a:endParaRPr lang="es-MX" dirty="0"/>
          </a:p>
        </p:txBody>
      </p:sp>
      <p:sp>
        <p:nvSpPr>
          <p:cNvPr id="6" name="5 Marcador de pie de página"/>
          <p:cNvSpPr>
            <a:spLocks noGrp="1"/>
          </p:cNvSpPr>
          <p:nvPr>
            <p:ph type="ftr" sz="quarter" idx="11"/>
          </p:nvPr>
        </p:nvSpPr>
        <p:spPr/>
        <p:txBody>
          <a:bodyPr/>
          <a:lstStyle/>
          <a:p>
            <a:r>
              <a:rPr lang="es-MX" dirty="0" smtClean="0"/>
              <a:t>SACPI</a:t>
            </a:r>
            <a:endParaRPr lang="es-MX" dirty="0"/>
          </a:p>
        </p:txBody>
      </p:sp>
      <p:sp>
        <p:nvSpPr>
          <p:cNvPr id="7" name="6 Marcador de número de diapositiva"/>
          <p:cNvSpPr>
            <a:spLocks noGrp="1"/>
          </p:cNvSpPr>
          <p:nvPr>
            <p:ph type="sldNum" sz="quarter" idx="12"/>
          </p:nvPr>
        </p:nvSpPr>
        <p:spPr/>
        <p:txBody>
          <a:bodyPr/>
          <a:lstStyle/>
          <a:p>
            <a:fld id="{550FAF88-D094-447E-B0DE-9B405A69804E}" type="slidenum">
              <a:rPr lang="es-MX" smtClean="0"/>
              <a:t>‹Nº›</a:t>
            </a:fld>
            <a:endParaRPr lang="es-MX" dirty="0"/>
          </a:p>
        </p:txBody>
      </p:sp>
    </p:spTree>
    <p:extLst>
      <p:ext uri="{BB962C8B-B14F-4D97-AF65-F5344CB8AC3E}">
        <p14:creationId xmlns:p14="http://schemas.microsoft.com/office/powerpoint/2010/main" val="979980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9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471" y="0"/>
            <a:ext cx="8875058" cy="6858000"/>
          </a:xfrm>
          <a:prstGeom prst="rect">
            <a:avLst/>
          </a:prstGeom>
        </p:spPr>
      </p:pic>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DCA648AF-49DA-4470-885E-198C7B992FA2}" type="datetime6">
              <a:rPr lang="es-MX" smtClean="0"/>
              <a:t>diciembre de 2019</a:t>
            </a:fld>
            <a:endParaRPr lang="es-MX" dirty="0"/>
          </a:p>
        </p:txBody>
      </p:sp>
      <p:sp>
        <p:nvSpPr>
          <p:cNvPr id="8" name="7 Marcador de pie de página"/>
          <p:cNvSpPr>
            <a:spLocks noGrp="1"/>
          </p:cNvSpPr>
          <p:nvPr>
            <p:ph type="ftr" sz="quarter" idx="11"/>
          </p:nvPr>
        </p:nvSpPr>
        <p:spPr/>
        <p:txBody>
          <a:bodyPr/>
          <a:lstStyle/>
          <a:p>
            <a:r>
              <a:rPr lang="es-MX" dirty="0" smtClean="0"/>
              <a:t>SACPI</a:t>
            </a:r>
            <a:endParaRPr lang="es-MX" dirty="0"/>
          </a:p>
        </p:txBody>
      </p:sp>
      <p:sp>
        <p:nvSpPr>
          <p:cNvPr id="9" name="8 Marcador de número de diapositiva"/>
          <p:cNvSpPr>
            <a:spLocks noGrp="1"/>
          </p:cNvSpPr>
          <p:nvPr>
            <p:ph type="sldNum" sz="quarter" idx="12"/>
          </p:nvPr>
        </p:nvSpPr>
        <p:spPr/>
        <p:txBody>
          <a:bodyPr/>
          <a:lstStyle/>
          <a:p>
            <a:fld id="{550FAF88-D094-447E-B0DE-9B405A69804E}" type="slidenum">
              <a:rPr lang="es-MX" smtClean="0"/>
              <a:t>‹Nº›</a:t>
            </a:fld>
            <a:endParaRPr lang="es-MX" dirty="0"/>
          </a:p>
        </p:txBody>
      </p:sp>
    </p:spTree>
    <p:extLst>
      <p:ext uri="{BB962C8B-B14F-4D97-AF65-F5344CB8AC3E}">
        <p14:creationId xmlns:p14="http://schemas.microsoft.com/office/powerpoint/2010/main" val="2249135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pic>
        <p:nvPicPr>
          <p:cNvPr id="6" name="5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471" y="0"/>
            <a:ext cx="8875058" cy="6858000"/>
          </a:xfrm>
          <a:prstGeom prst="rect">
            <a:avLst/>
          </a:prstGeom>
        </p:spPr>
      </p:pic>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2A0D70D-BFC3-4B42-8C6F-1C0BD9AB0E73}" type="datetime6">
              <a:rPr lang="es-MX" smtClean="0"/>
              <a:t>diciembre de 2019</a:t>
            </a:fld>
            <a:endParaRPr lang="es-MX" dirty="0"/>
          </a:p>
        </p:txBody>
      </p:sp>
      <p:sp>
        <p:nvSpPr>
          <p:cNvPr id="4" name="3 Marcador de pie de página"/>
          <p:cNvSpPr>
            <a:spLocks noGrp="1"/>
          </p:cNvSpPr>
          <p:nvPr>
            <p:ph type="ftr" sz="quarter" idx="11"/>
          </p:nvPr>
        </p:nvSpPr>
        <p:spPr/>
        <p:txBody>
          <a:bodyPr/>
          <a:lstStyle/>
          <a:p>
            <a:r>
              <a:rPr lang="es-MX" dirty="0" smtClean="0"/>
              <a:t>SACPI</a:t>
            </a:r>
            <a:endParaRPr lang="es-MX" dirty="0"/>
          </a:p>
        </p:txBody>
      </p:sp>
      <p:sp>
        <p:nvSpPr>
          <p:cNvPr id="5" name="4 Marcador de número de diapositiva"/>
          <p:cNvSpPr>
            <a:spLocks noGrp="1"/>
          </p:cNvSpPr>
          <p:nvPr>
            <p:ph type="sldNum" sz="quarter" idx="12"/>
          </p:nvPr>
        </p:nvSpPr>
        <p:spPr/>
        <p:txBody>
          <a:bodyPr/>
          <a:lstStyle/>
          <a:p>
            <a:fld id="{550FAF88-D094-447E-B0DE-9B405A69804E}" type="slidenum">
              <a:rPr lang="es-MX" smtClean="0"/>
              <a:t>‹Nº›</a:t>
            </a:fld>
            <a:endParaRPr lang="es-MX" dirty="0"/>
          </a:p>
        </p:txBody>
      </p:sp>
    </p:spTree>
    <p:extLst>
      <p:ext uri="{BB962C8B-B14F-4D97-AF65-F5344CB8AC3E}">
        <p14:creationId xmlns:p14="http://schemas.microsoft.com/office/powerpoint/2010/main" val="4058159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4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471" y="0"/>
            <a:ext cx="8875058" cy="6858000"/>
          </a:xfrm>
          <a:prstGeom prst="rect">
            <a:avLst/>
          </a:prstGeom>
        </p:spPr>
      </p:pic>
      <p:sp>
        <p:nvSpPr>
          <p:cNvPr id="2" name="1 Marcador de fecha"/>
          <p:cNvSpPr>
            <a:spLocks noGrp="1"/>
          </p:cNvSpPr>
          <p:nvPr>
            <p:ph type="dt" sz="half" idx="10"/>
          </p:nvPr>
        </p:nvSpPr>
        <p:spPr/>
        <p:txBody>
          <a:bodyPr/>
          <a:lstStyle/>
          <a:p>
            <a:fld id="{1B2B42DF-DF5A-4622-9B5D-CAEA19DE1E50}" type="datetime6">
              <a:rPr lang="es-MX" smtClean="0"/>
              <a:t>diciembre de 2019</a:t>
            </a:fld>
            <a:endParaRPr lang="es-MX" dirty="0"/>
          </a:p>
        </p:txBody>
      </p:sp>
      <p:sp>
        <p:nvSpPr>
          <p:cNvPr id="3" name="2 Marcador de pie de página"/>
          <p:cNvSpPr>
            <a:spLocks noGrp="1"/>
          </p:cNvSpPr>
          <p:nvPr>
            <p:ph type="ftr" sz="quarter" idx="11"/>
          </p:nvPr>
        </p:nvSpPr>
        <p:spPr/>
        <p:txBody>
          <a:bodyPr/>
          <a:lstStyle/>
          <a:p>
            <a:r>
              <a:rPr lang="es-MX" dirty="0" smtClean="0"/>
              <a:t>SACPI</a:t>
            </a:r>
            <a:endParaRPr lang="es-MX" dirty="0"/>
          </a:p>
        </p:txBody>
      </p:sp>
      <p:sp>
        <p:nvSpPr>
          <p:cNvPr id="4" name="3 Marcador de número de diapositiva"/>
          <p:cNvSpPr>
            <a:spLocks noGrp="1"/>
          </p:cNvSpPr>
          <p:nvPr>
            <p:ph type="sldNum" sz="quarter" idx="12"/>
          </p:nvPr>
        </p:nvSpPr>
        <p:spPr/>
        <p:txBody>
          <a:bodyPr/>
          <a:lstStyle/>
          <a:p>
            <a:fld id="{550FAF88-D094-447E-B0DE-9B405A69804E}" type="slidenum">
              <a:rPr lang="es-MX" smtClean="0"/>
              <a:t>‹Nº›</a:t>
            </a:fld>
            <a:endParaRPr lang="es-MX" dirty="0"/>
          </a:p>
        </p:txBody>
      </p:sp>
    </p:spTree>
    <p:extLst>
      <p:ext uri="{BB962C8B-B14F-4D97-AF65-F5344CB8AC3E}">
        <p14:creationId xmlns:p14="http://schemas.microsoft.com/office/powerpoint/2010/main" val="243672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7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471" y="0"/>
            <a:ext cx="8875058" cy="6858000"/>
          </a:xfrm>
          <a:prstGeom prst="rect">
            <a:avLst/>
          </a:prstGeom>
        </p:spPr>
      </p:pic>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1CC82C9-4EF3-49FA-98CA-E65C6C7497D2}" type="datetime6">
              <a:rPr lang="es-MX" smtClean="0"/>
              <a:t>diciembre de 2019</a:t>
            </a:fld>
            <a:endParaRPr lang="es-MX" dirty="0"/>
          </a:p>
        </p:txBody>
      </p:sp>
      <p:sp>
        <p:nvSpPr>
          <p:cNvPr id="6" name="5 Marcador de pie de página"/>
          <p:cNvSpPr>
            <a:spLocks noGrp="1"/>
          </p:cNvSpPr>
          <p:nvPr>
            <p:ph type="ftr" sz="quarter" idx="11"/>
          </p:nvPr>
        </p:nvSpPr>
        <p:spPr/>
        <p:txBody>
          <a:bodyPr/>
          <a:lstStyle/>
          <a:p>
            <a:r>
              <a:rPr lang="es-MX" dirty="0" smtClean="0"/>
              <a:t>SACPI</a:t>
            </a:r>
            <a:endParaRPr lang="es-MX" dirty="0"/>
          </a:p>
        </p:txBody>
      </p:sp>
      <p:sp>
        <p:nvSpPr>
          <p:cNvPr id="7" name="6 Marcador de número de diapositiva"/>
          <p:cNvSpPr>
            <a:spLocks noGrp="1"/>
          </p:cNvSpPr>
          <p:nvPr>
            <p:ph type="sldNum" sz="quarter" idx="12"/>
          </p:nvPr>
        </p:nvSpPr>
        <p:spPr/>
        <p:txBody>
          <a:bodyPr/>
          <a:lstStyle/>
          <a:p>
            <a:fld id="{550FAF88-D094-447E-B0DE-9B405A69804E}" type="slidenum">
              <a:rPr lang="es-MX" smtClean="0"/>
              <a:t>‹Nº›</a:t>
            </a:fld>
            <a:endParaRPr lang="es-MX" dirty="0"/>
          </a:p>
        </p:txBody>
      </p:sp>
    </p:spTree>
    <p:extLst>
      <p:ext uri="{BB962C8B-B14F-4D97-AF65-F5344CB8AC3E}">
        <p14:creationId xmlns:p14="http://schemas.microsoft.com/office/powerpoint/2010/main" val="3624269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7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471" y="0"/>
            <a:ext cx="8875058" cy="6858000"/>
          </a:xfrm>
          <a:prstGeom prst="rect">
            <a:avLst/>
          </a:prstGeom>
        </p:spPr>
      </p:pic>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3CCBC3C-5A07-4A1E-85C7-58FE65782796}" type="datetime6">
              <a:rPr lang="es-MX" smtClean="0"/>
              <a:t>diciembre de 2019</a:t>
            </a:fld>
            <a:endParaRPr lang="es-MX" dirty="0"/>
          </a:p>
        </p:txBody>
      </p:sp>
      <p:sp>
        <p:nvSpPr>
          <p:cNvPr id="6" name="5 Marcador de pie de página"/>
          <p:cNvSpPr>
            <a:spLocks noGrp="1"/>
          </p:cNvSpPr>
          <p:nvPr>
            <p:ph type="ftr" sz="quarter" idx="11"/>
          </p:nvPr>
        </p:nvSpPr>
        <p:spPr/>
        <p:txBody>
          <a:bodyPr/>
          <a:lstStyle/>
          <a:p>
            <a:r>
              <a:rPr lang="es-MX" dirty="0" smtClean="0"/>
              <a:t>SACPI</a:t>
            </a:r>
            <a:endParaRPr lang="es-MX" dirty="0"/>
          </a:p>
        </p:txBody>
      </p:sp>
      <p:sp>
        <p:nvSpPr>
          <p:cNvPr id="7" name="6 Marcador de número de diapositiva"/>
          <p:cNvSpPr>
            <a:spLocks noGrp="1"/>
          </p:cNvSpPr>
          <p:nvPr>
            <p:ph type="sldNum" sz="quarter" idx="12"/>
          </p:nvPr>
        </p:nvSpPr>
        <p:spPr/>
        <p:txBody>
          <a:bodyPr/>
          <a:lstStyle/>
          <a:p>
            <a:fld id="{550FAF88-D094-447E-B0DE-9B405A69804E}" type="slidenum">
              <a:rPr lang="es-MX" smtClean="0"/>
              <a:t>‹Nº›</a:t>
            </a:fld>
            <a:endParaRPr lang="es-MX" dirty="0"/>
          </a:p>
        </p:txBody>
      </p:sp>
    </p:spTree>
    <p:extLst>
      <p:ext uri="{BB962C8B-B14F-4D97-AF65-F5344CB8AC3E}">
        <p14:creationId xmlns:p14="http://schemas.microsoft.com/office/powerpoint/2010/main" val="914369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43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91880" y="274638"/>
            <a:ext cx="519492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16DE94-76CD-4CE6-80C3-B0120FF95378}" type="datetime6">
              <a:rPr lang="es-MX" smtClean="0"/>
              <a:t>diciembre de 2019</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MX" dirty="0" smtClean="0"/>
              <a:t>SACPI</a:t>
            </a:r>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0FAF88-D094-447E-B0DE-9B405A69804E}" type="slidenum">
              <a:rPr lang="es-MX" smtClean="0"/>
              <a:t>‹Nº›</a:t>
            </a:fld>
            <a:endParaRPr lang="es-MX" dirty="0"/>
          </a:p>
        </p:txBody>
      </p:sp>
    </p:spTree>
    <p:extLst>
      <p:ext uri="{BB962C8B-B14F-4D97-AF65-F5344CB8AC3E}">
        <p14:creationId xmlns:p14="http://schemas.microsoft.com/office/powerpoint/2010/main" val="419572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72823" y="2060848"/>
            <a:ext cx="8229600" cy="3096344"/>
          </a:xfrm>
        </p:spPr>
        <p:txBody>
          <a:bodyPr>
            <a:normAutofit/>
          </a:bodyPr>
          <a:lstStyle/>
          <a:p>
            <a:pPr marL="0" indent="0" algn="just">
              <a:buNone/>
            </a:pPr>
            <a:r>
              <a:rPr lang="es-MX" dirty="0">
                <a:solidFill>
                  <a:schemeClr val="tx2">
                    <a:lumMod val="60000"/>
                    <a:lumOff val="40000"/>
                  </a:schemeClr>
                </a:solidFill>
              </a:rPr>
              <a:t>II. Por lo que se refiere al Impuesto sobre adquisición de inmuebles, a las comprendidas en las fracciones I y II, el equivalente de 4 a 6 días de salario mínimo general vigente en el Estado de Michoacán.</a:t>
            </a:r>
          </a:p>
          <a:p>
            <a:pPr marL="0" indent="0">
              <a:buNone/>
            </a:pPr>
            <a:endParaRPr lang="es-MX" dirty="0"/>
          </a:p>
        </p:txBody>
      </p:sp>
      <p:sp>
        <p:nvSpPr>
          <p:cNvPr id="4" name="3 Marcador de fecha"/>
          <p:cNvSpPr>
            <a:spLocks noGrp="1"/>
          </p:cNvSpPr>
          <p:nvPr>
            <p:ph type="dt" sz="half" idx="10"/>
          </p:nvPr>
        </p:nvSpPr>
        <p:spPr/>
        <p:txBody>
          <a:bodyPr/>
          <a:lstStyle/>
          <a:p>
            <a:fld id="{2EA11936-42FD-467B-A814-D9786E2EC4D2}" type="datetime6">
              <a:rPr lang="es-MX" smtClean="0"/>
              <a:t>diciembre de 2019</a:t>
            </a:fld>
            <a:endParaRPr lang="es-MX" dirty="0"/>
          </a:p>
        </p:txBody>
      </p:sp>
      <p:sp>
        <p:nvSpPr>
          <p:cNvPr id="8" name="7 Marcador de número de diapositiva"/>
          <p:cNvSpPr>
            <a:spLocks noGrp="1"/>
          </p:cNvSpPr>
          <p:nvPr>
            <p:ph type="sldNum" sz="quarter" idx="12"/>
          </p:nvPr>
        </p:nvSpPr>
        <p:spPr/>
        <p:txBody>
          <a:bodyPr/>
          <a:lstStyle/>
          <a:p>
            <a:fld id="{550FAF88-D094-447E-B0DE-9B405A69804E}" type="slidenum">
              <a:rPr lang="es-MX" smtClean="0"/>
              <a:t>1</a:t>
            </a:fld>
            <a:endParaRPr lang="es-MX" dirty="0"/>
          </a:p>
        </p:txBody>
      </p:sp>
      <p:sp>
        <p:nvSpPr>
          <p:cNvPr id="9" name="8 Marcador de pie de página"/>
          <p:cNvSpPr>
            <a:spLocks noGrp="1"/>
          </p:cNvSpPr>
          <p:nvPr>
            <p:ph type="ftr" sz="quarter" idx="11"/>
          </p:nvPr>
        </p:nvSpPr>
        <p:spPr/>
        <p:txBody>
          <a:bodyPr/>
          <a:lstStyle/>
          <a:p>
            <a:r>
              <a:rPr lang="es-MX" dirty="0" smtClean="0"/>
              <a:t>SACPI</a:t>
            </a:r>
            <a:endParaRPr lang="es-MX" dirty="0"/>
          </a:p>
        </p:txBody>
      </p:sp>
      <p:sp>
        <p:nvSpPr>
          <p:cNvPr id="7" name="6 Rectángulo"/>
          <p:cNvSpPr/>
          <p:nvPr/>
        </p:nvSpPr>
        <p:spPr>
          <a:xfrm>
            <a:off x="4860032" y="404664"/>
            <a:ext cx="3816424" cy="369332"/>
          </a:xfrm>
          <a:prstGeom prst="rect">
            <a:avLst/>
          </a:prstGeom>
        </p:spPr>
        <p:txBody>
          <a:bodyPr wrap="square">
            <a:spAutoFit/>
          </a:bodyPr>
          <a:lstStyle/>
          <a:p>
            <a:r>
              <a:rPr lang="es-E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LEY DE INGRESOS</a:t>
            </a:r>
            <a:endParaRPr lang="es-MX" dirty="0"/>
          </a:p>
        </p:txBody>
      </p:sp>
    </p:spTree>
    <p:extLst>
      <p:ext uri="{BB962C8B-B14F-4D97-AF65-F5344CB8AC3E}">
        <p14:creationId xmlns:p14="http://schemas.microsoft.com/office/powerpoint/2010/main" val="3897941992"/>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125" y="3590873"/>
            <a:ext cx="7244283" cy="2514651"/>
          </a:xfrm>
          <a:prstGeom prst="rect">
            <a:avLst/>
          </a:prstGeom>
        </p:spPr>
      </p:pic>
      <p:sp>
        <p:nvSpPr>
          <p:cNvPr id="2" name="1 Título"/>
          <p:cNvSpPr>
            <a:spLocks noGrp="1"/>
          </p:cNvSpPr>
          <p:nvPr>
            <p:ph type="title"/>
          </p:nvPr>
        </p:nvSpPr>
        <p:spPr/>
        <p:txBody>
          <a:bodyPr>
            <a:normAutofit fontScale="90000"/>
          </a:bodyPr>
          <a:lstStyle/>
          <a:p>
            <a:r>
              <a:rPr lang="es-MX" sz="2800" dirty="0"/>
              <a:t>I.S.A.I.</a:t>
            </a:r>
            <a:br>
              <a:rPr lang="es-MX" sz="2800" dirty="0"/>
            </a:br>
            <a:r>
              <a:rPr lang="es-MX" sz="2800" dirty="0" smtClean="0">
                <a:solidFill>
                  <a:schemeClr val="bg2">
                    <a:lumMod val="50000"/>
                  </a:schemeClr>
                </a:solidFill>
              </a:rPr>
              <a:t>DISTINTOS USOS</a:t>
            </a:r>
            <a:br>
              <a:rPr lang="es-MX" sz="2800" dirty="0" smtClean="0">
                <a:solidFill>
                  <a:schemeClr val="bg2">
                    <a:lumMod val="50000"/>
                  </a:schemeClr>
                </a:solidFill>
              </a:rPr>
            </a:br>
            <a:r>
              <a:rPr lang="es-MX" sz="1600" i="1" u="sng" dirty="0">
                <a:solidFill>
                  <a:srgbClr val="00B050"/>
                </a:solidFill>
              </a:rPr>
              <a:t>Ley de Hacienda Municipal</a:t>
            </a:r>
            <a:r>
              <a:rPr lang="es-MX" sz="2800" i="1" u="sng" dirty="0">
                <a:solidFill>
                  <a:srgbClr val="00B050"/>
                </a:solidFill>
              </a:rPr>
              <a:t/>
            </a:r>
            <a:br>
              <a:rPr lang="es-MX" sz="2800" i="1" u="sng" dirty="0">
                <a:solidFill>
                  <a:srgbClr val="00B050"/>
                </a:solidFill>
              </a:rPr>
            </a:b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a:t>Para el caso de adquisición de inmuebles construidos que tengan distintos usos, las reducciones que le correspondan conforme al artículo 53 de esta Ley, serán aplicadas proporcionalmente, dicha proporción será determinada en función del valor del inmueble que tenga cada parte con distinto uso, respecto del valor total del predio determinado en el avalúo que se presenta anexo al aviso de adquisición de inmuebles.</a:t>
            </a:r>
          </a:p>
          <a:p>
            <a:pPr marL="0" indent="0">
              <a:buNone/>
            </a:pPr>
            <a:endParaRPr lang="es-MX" dirty="0"/>
          </a:p>
        </p:txBody>
      </p:sp>
      <p:sp>
        <p:nvSpPr>
          <p:cNvPr id="4" name="3 Marcador de fecha"/>
          <p:cNvSpPr>
            <a:spLocks noGrp="1"/>
          </p:cNvSpPr>
          <p:nvPr>
            <p:ph type="dt" sz="half" idx="10"/>
          </p:nvPr>
        </p:nvSpPr>
        <p:spPr/>
        <p:txBody>
          <a:bodyPr/>
          <a:lstStyle/>
          <a:p>
            <a:fld id="{780A6C90-C58A-43E9-A7F9-525D01A8AE38}" type="datetime6">
              <a:rPr lang="es-MX" smtClean="0"/>
              <a:t>diciembre de 2019</a:t>
            </a:fld>
            <a:endParaRPr lang="es-MX" dirty="0"/>
          </a:p>
        </p:txBody>
      </p:sp>
      <p:sp>
        <p:nvSpPr>
          <p:cNvPr id="7" name="6 Marcador de número de diapositiva"/>
          <p:cNvSpPr>
            <a:spLocks noGrp="1"/>
          </p:cNvSpPr>
          <p:nvPr>
            <p:ph type="sldNum" sz="quarter" idx="12"/>
          </p:nvPr>
        </p:nvSpPr>
        <p:spPr/>
        <p:txBody>
          <a:bodyPr/>
          <a:lstStyle/>
          <a:p>
            <a:fld id="{550FAF88-D094-447E-B0DE-9B405A69804E}" type="slidenum">
              <a:rPr lang="es-MX" smtClean="0"/>
              <a:t>2</a:t>
            </a:fld>
            <a:endParaRPr lang="es-MX" dirty="0"/>
          </a:p>
        </p:txBody>
      </p:sp>
      <p:sp>
        <p:nvSpPr>
          <p:cNvPr id="8" name="7 Marcador de pie de página"/>
          <p:cNvSpPr>
            <a:spLocks noGrp="1"/>
          </p:cNvSpPr>
          <p:nvPr>
            <p:ph type="ftr" sz="quarter" idx="11"/>
          </p:nvPr>
        </p:nvSpPr>
        <p:spPr/>
        <p:txBody>
          <a:bodyPr/>
          <a:lstStyle/>
          <a:p>
            <a:r>
              <a:rPr lang="es-MX" dirty="0" smtClean="0"/>
              <a:t>SACPI</a:t>
            </a:r>
            <a:endParaRPr lang="es-MX" dirty="0"/>
          </a:p>
        </p:txBody>
      </p:sp>
    </p:spTree>
    <p:extLst>
      <p:ext uri="{BB962C8B-B14F-4D97-AF65-F5344CB8AC3E}">
        <p14:creationId xmlns:p14="http://schemas.microsoft.com/office/powerpoint/2010/main" val="296592262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a:t>I.S.A.I.</a:t>
            </a:r>
            <a:br>
              <a:rPr lang="es-MX" sz="2000" dirty="0"/>
            </a:br>
            <a:r>
              <a:rPr lang="es-MX" sz="2000" dirty="0" smtClean="0">
                <a:solidFill>
                  <a:schemeClr val="bg2">
                    <a:lumMod val="50000"/>
                  </a:schemeClr>
                </a:solidFill>
              </a:rPr>
              <a:t>Ejemplo con distintos usos 1</a:t>
            </a:r>
            <a:endParaRPr lang="es-MX" sz="2000" dirty="0"/>
          </a:p>
        </p:txBody>
      </p:sp>
      <p:sp>
        <p:nvSpPr>
          <p:cNvPr id="3" name="2 Marcador de contenido"/>
          <p:cNvSpPr>
            <a:spLocks noGrp="1"/>
          </p:cNvSpPr>
          <p:nvPr>
            <p:ph idx="1"/>
          </p:nvPr>
        </p:nvSpPr>
        <p:spPr>
          <a:xfrm>
            <a:off x="457200" y="1196752"/>
            <a:ext cx="8229600" cy="5112568"/>
          </a:xfrm>
        </p:spPr>
        <p:txBody>
          <a:bodyPr>
            <a:normAutofit/>
          </a:bodyPr>
          <a:lstStyle/>
          <a:p>
            <a:pPr marL="0" indent="0" algn="ctr">
              <a:buNone/>
            </a:pPr>
            <a:endParaRPr lang="es-MX" sz="2000" i="1" u="sng" dirty="0">
              <a:solidFill>
                <a:srgbClr val="00B050"/>
              </a:solidFill>
            </a:endParaRPr>
          </a:p>
          <a:p>
            <a:pPr marL="0" indent="0" algn="ctr">
              <a:buNone/>
            </a:pPr>
            <a:r>
              <a:rPr lang="es-MX" sz="2000" dirty="0"/>
              <a:t>USO DEL PREDIO:    CASA-HABITACIÓN CON LOCAL COMERCIAL </a:t>
            </a:r>
          </a:p>
          <a:p>
            <a:pPr marL="0" indent="0" algn="ctr">
              <a:buNone/>
            </a:pPr>
            <a:endParaRPr lang="es-MX" sz="2000" i="1" u="sng" dirty="0">
              <a:solidFill>
                <a:srgbClr val="00B050"/>
              </a:solidFill>
            </a:endParaRPr>
          </a:p>
          <a:p>
            <a:pPr marL="0" indent="0" algn="ctr">
              <a:buNone/>
            </a:pPr>
            <a:endParaRPr lang="es-MX" sz="1900" dirty="0" smtClean="0"/>
          </a:p>
          <a:p>
            <a:pPr marL="0" indent="0">
              <a:buNone/>
            </a:pPr>
            <a:r>
              <a:rPr lang="es-MX" sz="2200" b="1" dirty="0" smtClean="0"/>
              <a:t>                            </a:t>
            </a:r>
            <a:r>
              <a:rPr lang="es-MX" sz="1400" b="1" dirty="0" smtClean="0"/>
              <a:t>CÓDIGO </a:t>
            </a:r>
            <a:r>
              <a:rPr lang="es-MX" sz="1400" b="1" dirty="0"/>
              <a:t>DE   </a:t>
            </a:r>
            <a:r>
              <a:rPr lang="es-MX" sz="1400" b="1" dirty="0" smtClean="0"/>
              <a:t>                    </a:t>
            </a:r>
            <a:r>
              <a:rPr lang="es-MX" sz="1400" b="1" dirty="0"/>
              <a:t>SUPERFICIE             VALOR </a:t>
            </a:r>
            <a:r>
              <a:rPr lang="es-MX" sz="1400" b="1" dirty="0" smtClean="0"/>
              <a:t>                            VALOR</a:t>
            </a:r>
            <a:endParaRPr lang="es-MX" sz="1400" b="1" dirty="0"/>
          </a:p>
          <a:p>
            <a:pPr marL="0" indent="0">
              <a:buNone/>
            </a:pPr>
            <a:r>
              <a:rPr lang="es-MX" sz="1400" b="1" dirty="0" smtClean="0"/>
              <a:t>                                         </a:t>
            </a:r>
            <a:r>
              <a:rPr lang="es-MX" sz="1400" b="1" dirty="0"/>
              <a:t>CONSTRUCCIÓN            </a:t>
            </a:r>
            <a:r>
              <a:rPr lang="es-MX" sz="1400" b="1" dirty="0" smtClean="0"/>
              <a:t>                                      </a:t>
            </a:r>
            <a:r>
              <a:rPr lang="es-MX" sz="1400" b="1" dirty="0"/>
              <a:t>UNITARIO                </a:t>
            </a:r>
          </a:p>
          <a:p>
            <a:pPr marL="0" indent="0">
              <a:buNone/>
            </a:pPr>
            <a:r>
              <a:rPr lang="es-MX" sz="1400" dirty="0" smtClean="0"/>
              <a:t>            </a:t>
            </a:r>
            <a:r>
              <a:rPr lang="es-MX" sz="2000" dirty="0" smtClean="0"/>
              <a:t>TERRENO                         </a:t>
            </a:r>
            <a:r>
              <a:rPr lang="es-MX" sz="2000" dirty="0"/>
              <a:t>	</a:t>
            </a:r>
            <a:r>
              <a:rPr lang="es-MX" sz="2000" dirty="0" smtClean="0"/>
              <a:t>  190              </a:t>
            </a:r>
            <a:r>
              <a:rPr lang="es-MX" sz="2000" dirty="0"/>
              <a:t>765 </a:t>
            </a:r>
            <a:r>
              <a:rPr lang="es-MX" sz="2000" dirty="0" smtClean="0"/>
              <a:t>                 </a:t>
            </a:r>
            <a:r>
              <a:rPr lang="es-MX" sz="2000" dirty="0"/>
              <a:t>145,350</a:t>
            </a:r>
          </a:p>
          <a:p>
            <a:pPr marL="0" indent="0">
              <a:buNone/>
            </a:pPr>
            <a:r>
              <a:rPr lang="es-MX" sz="1400" dirty="0" smtClean="0"/>
              <a:t>           </a:t>
            </a:r>
            <a:r>
              <a:rPr lang="es-MX" sz="2000" dirty="0" smtClean="0"/>
              <a:t>CONSTRUCCIÓN </a:t>
            </a:r>
            <a:r>
              <a:rPr lang="es-MX" sz="2000" dirty="0" smtClean="0">
                <a:solidFill>
                  <a:srgbClr val="FF3300"/>
                </a:solidFill>
              </a:rPr>
              <a:t>2123 </a:t>
            </a:r>
            <a:r>
              <a:rPr lang="es-MX" sz="2000" dirty="0" smtClean="0"/>
              <a:t>               </a:t>
            </a:r>
            <a:r>
              <a:rPr lang="es-MX" sz="2000" dirty="0"/>
              <a:t>	</a:t>
            </a:r>
            <a:r>
              <a:rPr lang="es-MX" sz="2000" dirty="0" smtClean="0"/>
              <a:t>    70            2,015                 </a:t>
            </a:r>
            <a:r>
              <a:rPr lang="es-MX" sz="2000" dirty="0" smtClean="0">
                <a:solidFill>
                  <a:srgbClr val="FF3300"/>
                </a:solidFill>
              </a:rPr>
              <a:t>141,050 </a:t>
            </a:r>
            <a:r>
              <a:rPr lang="es-MX" sz="2000" dirty="0" smtClean="0"/>
              <a:t> </a:t>
            </a:r>
            <a:endParaRPr lang="es-MX" sz="2000" dirty="0"/>
          </a:p>
          <a:p>
            <a:pPr marL="0" indent="0">
              <a:buNone/>
            </a:pPr>
            <a:r>
              <a:rPr lang="es-MX" sz="2000" dirty="0" smtClean="0"/>
              <a:t>                                      </a:t>
            </a:r>
            <a:r>
              <a:rPr lang="es-MX" sz="2000" dirty="0">
                <a:solidFill>
                  <a:srgbClr val="0000FF"/>
                </a:solidFill>
              </a:rPr>
              <a:t>1222</a:t>
            </a:r>
            <a:r>
              <a:rPr lang="es-MX" sz="2000" dirty="0"/>
              <a:t>       </a:t>
            </a:r>
            <a:r>
              <a:rPr lang="es-MX" sz="2000" dirty="0" smtClean="0"/>
              <a:t>              60            </a:t>
            </a:r>
            <a:r>
              <a:rPr lang="es-MX" sz="2000" dirty="0"/>
              <a:t>1,174 </a:t>
            </a:r>
            <a:r>
              <a:rPr lang="es-MX" sz="2000" dirty="0" smtClean="0"/>
              <a:t>                  </a:t>
            </a:r>
            <a:r>
              <a:rPr lang="es-MX" sz="2000" dirty="0">
                <a:solidFill>
                  <a:srgbClr val="0000FF"/>
                </a:solidFill>
              </a:rPr>
              <a:t>70,440</a:t>
            </a:r>
            <a:r>
              <a:rPr lang="es-MX" sz="2000" dirty="0"/>
              <a:t>   </a:t>
            </a:r>
            <a:r>
              <a:rPr lang="es-MX" sz="1400" dirty="0"/>
              <a:t>                             </a:t>
            </a:r>
          </a:p>
          <a:p>
            <a:pPr marL="0" indent="0">
              <a:buNone/>
            </a:pPr>
            <a:r>
              <a:rPr lang="es-MX" sz="1400" dirty="0"/>
              <a:t> </a:t>
            </a:r>
          </a:p>
          <a:p>
            <a:pPr marL="0" indent="0">
              <a:buNone/>
            </a:pPr>
            <a:r>
              <a:rPr lang="es-MX" sz="2000" dirty="0"/>
              <a:t>VALOR CATASTRAL </a:t>
            </a:r>
            <a:r>
              <a:rPr lang="es-MX" sz="2000" dirty="0" smtClean="0"/>
              <a:t>TOTAL DEL </a:t>
            </a:r>
            <a:r>
              <a:rPr lang="es-MX" sz="2000" dirty="0"/>
              <a:t>INMUEBLE       </a:t>
            </a:r>
            <a:r>
              <a:rPr lang="es-MX" sz="2000" dirty="0" smtClean="0"/>
              <a:t>    </a:t>
            </a:r>
            <a:r>
              <a:rPr lang="es-MX" sz="2000" dirty="0"/>
              <a:t>$	</a:t>
            </a:r>
            <a:r>
              <a:rPr lang="es-MX" sz="2000" dirty="0" smtClean="0"/>
              <a:t>                </a:t>
            </a:r>
            <a:r>
              <a:rPr lang="es-MX" sz="2000" u="sng" dirty="0" smtClean="0">
                <a:effectLst>
                  <a:outerShdw blurRad="38100" dist="38100" dir="2700000" algn="tl">
                    <a:srgbClr val="000000">
                      <a:alpha val="43137"/>
                    </a:srgbClr>
                  </a:outerShdw>
                </a:effectLst>
              </a:rPr>
              <a:t>356,840</a:t>
            </a:r>
          </a:p>
          <a:p>
            <a:pPr marL="0" indent="0">
              <a:buNone/>
            </a:pPr>
            <a:endParaRPr lang="es-MX" sz="2000" dirty="0" smtClean="0"/>
          </a:p>
          <a:p>
            <a:pPr marL="0" indent="0">
              <a:buNone/>
            </a:pPr>
            <a:endParaRPr lang="es-MX" sz="2000" dirty="0"/>
          </a:p>
          <a:p>
            <a:pPr marL="0" indent="0">
              <a:buNone/>
            </a:pPr>
            <a:r>
              <a:rPr lang="es-MX" sz="1400" dirty="0" smtClean="0"/>
              <a:t>EL CÓDIGO </a:t>
            </a:r>
            <a:r>
              <a:rPr lang="es-MX" sz="1400" dirty="0" smtClean="0">
                <a:solidFill>
                  <a:srgbClr val="FF0000"/>
                </a:solidFill>
              </a:rPr>
              <a:t>2123 ES VIVIENDA </a:t>
            </a:r>
            <a:r>
              <a:rPr lang="es-MX" sz="1400" dirty="0" smtClean="0"/>
              <a:t>Y EL </a:t>
            </a:r>
            <a:r>
              <a:rPr lang="es-MX" sz="1400" dirty="0" smtClean="0">
                <a:solidFill>
                  <a:srgbClr val="0000FF"/>
                </a:solidFill>
              </a:rPr>
              <a:t>1222 ES COMERCIAL</a:t>
            </a:r>
            <a:endParaRPr lang="es-MX" sz="1400" dirty="0">
              <a:solidFill>
                <a:srgbClr val="0000FF"/>
              </a:solidFill>
            </a:endParaRPr>
          </a:p>
          <a:p>
            <a:pPr marL="0" indent="0">
              <a:buNone/>
            </a:pPr>
            <a:r>
              <a:rPr lang="es-MX" sz="1300" dirty="0" smtClean="0"/>
              <a:t>TODOS </a:t>
            </a:r>
            <a:r>
              <a:rPr lang="es-MX" sz="1300" dirty="0"/>
              <a:t>LOS  CÓDIGOS DE CONSTRUCCIÓN QUE EMPIECEN CON 11, 21, 31 SON </a:t>
            </a:r>
            <a:r>
              <a:rPr lang="es-MX" sz="1300" dirty="0" smtClean="0"/>
              <a:t>VIVIENDA</a:t>
            </a:r>
            <a:endParaRPr lang="es-MX" sz="1300" dirty="0"/>
          </a:p>
          <a:p>
            <a:pPr marL="0" indent="0">
              <a:buNone/>
            </a:pPr>
            <a:endParaRPr lang="es-MX" dirty="0"/>
          </a:p>
        </p:txBody>
      </p:sp>
      <p:sp>
        <p:nvSpPr>
          <p:cNvPr id="4" name="3 Marcador de fecha"/>
          <p:cNvSpPr>
            <a:spLocks noGrp="1"/>
          </p:cNvSpPr>
          <p:nvPr>
            <p:ph type="dt" sz="half" idx="10"/>
          </p:nvPr>
        </p:nvSpPr>
        <p:spPr/>
        <p:txBody>
          <a:bodyPr/>
          <a:lstStyle/>
          <a:p>
            <a:fld id="{9F8572EB-C8EC-4E00-959F-D89F97251CC8}" type="datetime6">
              <a:rPr lang="es-MX" smtClean="0"/>
              <a:t>diciembre de 2019</a:t>
            </a:fld>
            <a:endParaRPr lang="es-MX" dirty="0"/>
          </a:p>
        </p:txBody>
      </p:sp>
      <p:sp>
        <p:nvSpPr>
          <p:cNvPr id="6" name="5 Marcador de número de diapositiva"/>
          <p:cNvSpPr>
            <a:spLocks noGrp="1"/>
          </p:cNvSpPr>
          <p:nvPr>
            <p:ph type="sldNum" sz="quarter" idx="12"/>
          </p:nvPr>
        </p:nvSpPr>
        <p:spPr/>
        <p:txBody>
          <a:bodyPr/>
          <a:lstStyle/>
          <a:p>
            <a:fld id="{550FAF88-D094-447E-B0DE-9B405A69804E}" type="slidenum">
              <a:rPr lang="es-MX" smtClean="0"/>
              <a:t>3</a:t>
            </a:fld>
            <a:endParaRPr lang="es-MX" dirty="0"/>
          </a:p>
        </p:txBody>
      </p:sp>
      <p:sp>
        <p:nvSpPr>
          <p:cNvPr id="7" name="6 Marcador de pie de página"/>
          <p:cNvSpPr>
            <a:spLocks noGrp="1"/>
          </p:cNvSpPr>
          <p:nvPr>
            <p:ph type="ftr" sz="quarter" idx="11"/>
          </p:nvPr>
        </p:nvSpPr>
        <p:spPr/>
        <p:txBody>
          <a:bodyPr/>
          <a:lstStyle/>
          <a:p>
            <a:r>
              <a:rPr lang="es-MX" dirty="0" smtClean="0"/>
              <a:t>SACPI</a:t>
            </a:r>
            <a:endParaRPr lang="es-MX" dirty="0"/>
          </a:p>
        </p:txBody>
      </p:sp>
    </p:spTree>
    <p:extLst>
      <p:ext uri="{BB962C8B-B14F-4D97-AF65-F5344CB8AC3E}">
        <p14:creationId xmlns:p14="http://schemas.microsoft.com/office/powerpoint/2010/main" val="655362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0" y="188640"/>
            <a:ext cx="4392488" cy="634082"/>
          </a:xfrm>
        </p:spPr>
        <p:txBody>
          <a:bodyPr>
            <a:normAutofit fontScale="90000"/>
          </a:bodyPr>
          <a:lstStyle/>
          <a:p>
            <a:r>
              <a:rPr lang="es-MX" sz="2000" dirty="0"/>
              <a:t>I.S.A.I.</a:t>
            </a:r>
            <a:br>
              <a:rPr lang="es-MX" sz="2000" dirty="0"/>
            </a:br>
            <a:r>
              <a:rPr lang="es-MX" sz="2000" dirty="0">
                <a:solidFill>
                  <a:schemeClr val="bg2">
                    <a:lumMod val="50000"/>
                  </a:schemeClr>
                </a:solidFill>
              </a:rPr>
              <a:t>Ejemplo con distintos usos </a:t>
            </a:r>
            <a:r>
              <a:rPr lang="es-MX" sz="2000" dirty="0" smtClean="0">
                <a:solidFill>
                  <a:schemeClr val="bg2">
                    <a:lumMod val="50000"/>
                  </a:schemeClr>
                </a:solidFill>
              </a:rPr>
              <a:t>2</a:t>
            </a:r>
            <a:endParaRPr lang="es-MX" sz="2000" dirty="0"/>
          </a:p>
        </p:txBody>
      </p:sp>
      <p:sp>
        <p:nvSpPr>
          <p:cNvPr id="3" name="2 Marcador de contenido"/>
          <p:cNvSpPr>
            <a:spLocks noGrp="1"/>
          </p:cNvSpPr>
          <p:nvPr>
            <p:ph idx="1"/>
          </p:nvPr>
        </p:nvSpPr>
        <p:spPr>
          <a:xfrm>
            <a:off x="251520" y="764704"/>
            <a:ext cx="8640960" cy="5688632"/>
          </a:xfrm>
        </p:spPr>
        <p:txBody>
          <a:bodyPr>
            <a:normAutofit/>
          </a:bodyPr>
          <a:lstStyle/>
          <a:p>
            <a:pPr marL="0" indent="0">
              <a:buNone/>
            </a:pPr>
            <a:r>
              <a:rPr lang="es-MX" sz="1400" dirty="0" smtClean="0">
                <a:solidFill>
                  <a:schemeClr val="bg1">
                    <a:lumMod val="50000"/>
                  </a:schemeClr>
                </a:solidFill>
              </a:rPr>
              <a:t>VALOR DEL TERRENO</a:t>
            </a:r>
            <a:r>
              <a:rPr lang="es-MX" sz="1400" dirty="0" smtClean="0"/>
              <a:t>                 </a:t>
            </a:r>
            <a:r>
              <a:rPr lang="es-MX" sz="2000" b="1" dirty="0" smtClean="0">
                <a:solidFill>
                  <a:schemeClr val="tx2">
                    <a:lumMod val="40000"/>
                    <a:lumOff val="60000"/>
                  </a:schemeClr>
                </a:solidFill>
              </a:rPr>
              <a:t>$  145,350</a:t>
            </a:r>
            <a:r>
              <a:rPr lang="es-MX" sz="2000" b="1" dirty="0" smtClean="0"/>
              <a:t>      </a:t>
            </a:r>
            <a:r>
              <a:rPr lang="es-MX" sz="1400" dirty="0" smtClean="0">
                <a:solidFill>
                  <a:schemeClr val="tx1">
                    <a:lumMod val="50000"/>
                    <a:lumOff val="50000"/>
                  </a:schemeClr>
                </a:solidFill>
              </a:rPr>
              <a:t>VALOR TOTAL </a:t>
            </a:r>
            <a:r>
              <a:rPr lang="es-MX" sz="1400" dirty="0">
                <a:solidFill>
                  <a:schemeClr val="tx1">
                    <a:lumMod val="50000"/>
                    <a:lumOff val="50000"/>
                  </a:schemeClr>
                </a:solidFill>
              </a:rPr>
              <a:t>DEL INMUEBLE</a:t>
            </a:r>
            <a:r>
              <a:rPr lang="es-MX" sz="1600" dirty="0">
                <a:solidFill>
                  <a:schemeClr val="tx1">
                    <a:lumMod val="50000"/>
                    <a:lumOff val="50000"/>
                  </a:schemeClr>
                </a:solidFill>
              </a:rPr>
              <a:t> </a:t>
            </a:r>
            <a:r>
              <a:rPr lang="es-MX" sz="1400" dirty="0"/>
              <a:t> </a:t>
            </a:r>
            <a:r>
              <a:rPr lang="es-MX" sz="1400" dirty="0" smtClean="0"/>
              <a:t>    </a:t>
            </a:r>
            <a:r>
              <a:rPr lang="es-MX" sz="2000" b="1" dirty="0" smtClean="0">
                <a:solidFill>
                  <a:schemeClr val="tx2">
                    <a:lumMod val="40000"/>
                    <a:lumOff val="60000"/>
                  </a:schemeClr>
                </a:solidFill>
              </a:rPr>
              <a:t>$   </a:t>
            </a:r>
            <a:r>
              <a:rPr lang="es-MX" sz="2000" b="1" dirty="0">
                <a:solidFill>
                  <a:schemeClr val="tx2">
                    <a:lumMod val="40000"/>
                    <a:lumOff val="60000"/>
                  </a:schemeClr>
                </a:solidFill>
              </a:rPr>
              <a:t>356,840</a:t>
            </a:r>
          </a:p>
          <a:p>
            <a:pPr marL="0" indent="0">
              <a:buNone/>
            </a:pPr>
            <a:r>
              <a:rPr lang="es-MX" sz="1400" dirty="0" smtClean="0">
                <a:solidFill>
                  <a:schemeClr val="tx1">
                    <a:lumMod val="50000"/>
                    <a:lumOff val="50000"/>
                  </a:schemeClr>
                </a:solidFill>
              </a:rPr>
              <a:t>VALOR DE LA CONSTRUCCIÓN</a:t>
            </a:r>
          </a:p>
          <a:p>
            <a:pPr marL="0" indent="0">
              <a:buNone/>
            </a:pPr>
            <a:r>
              <a:rPr lang="es-MX" sz="2800" dirty="0" smtClean="0"/>
              <a:t>             </a:t>
            </a:r>
            <a:r>
              <a:rPr lang="es-MX" sz="2000" dirty="0" smtClean="0">
                <a:solidFill>
                  <a:srgbClr val="FF3300"/>
                </a:solidFill>
              </a:rPr>
              <a:t>Vivienda</a:t>
            </a:r>
            <a:r>
              <a:rPr lang="es-MX" sz="2800" dirty="0" smtClean="0">
                <a:solidFill>
                  <a:srgbClr val="FF3300"/>
                </a:solidFill>
              </a:rPr>
              <a:t>   </a:t>
            </a:r>
            <a:r>
              <a:rPr lang="es-MX" sz="2000" dirty="0" smtClean="0">
                <a:solidFill>
                  <a:srgbClr val="FF3300"/>
                </a:solidFill>
              </a:rPr>
              <a:t>$  141,050  </a:t>
            </a:r>
          </a:p>
          <a:p>
            <a:pPr marL="0" indent="0">
              <a:buNone/>
            </a:pPr>
            <a:r>
              <a:rPr lang="es-MX" sz="2800" dirty="0" smtClean="0"/>
              <a:t>             </a:t>
            </a:r>
            <a:r>
              <a:rPr lang="es-MX" sz="2000" dirty="0" smtClean="0">
                <a:solidFill>
                  <a:srgbClr val="FF33CC"/>
                </a:solidFill>
              </a:rPr>
              <a:t>Comercio</a:t>
            </a:r>
            <a:r>
              <a:rPr lang="es-MX" sz="2800" dirty="0" smtClean="0">
                <a:solidFill>
                  <a:srgbClr val="FF33CC"/>
                </a:solidFill>
              </a:rPr>
              <a:t>  </a:t>
            </a:r>
            <a:r>
              <a:rPr lang="es-MX" sz="2000" dirty="0" smtClean="0">
                <a:solidFill>
                  <a:srgbClr val="FF33CC"/>
                </a:solidFill>
              </a:rPr>
              <a:t>$    70,440 </a:t>
            </a:r>
          </a:p>
          <a:p>
            <a:pPr marL="0" indent="0">
              <a:buNone/>
            </a:pPr>
            <a:r>
              <a:rPr lang="es-MX" sz="2800" dirty="0" smtClean="0"/>
              <a:t>               </a:t>
            </a:r>
            <a:r>
              <a:rPr lang="es-MX" sz="2400" dirty="0"/>
              <a:t>S</a:t>
            </a:r>
            <a:r>
              <a:rPr lang="es-MX" sz="2400" dirty="0" smtClean="0"/>
              <a:t> u m </a:t>
            </a:r>
            <a:r>
              <a:rPr lang="es-MX" sz="2400" dirty="0"/>
              <a:t>a </a:t>
            </a:r>
            <a:r>
              <a:rPr lang="es-MX" sz="2400" dirty="0" smtClean="0"/>
              <a:t> </a:t>
            </a:r>
            <a:r>
              <a:rPr lang="es-MX" sz="2000" dirty="0" smtClean="0"/>
              <a:t>$ 211,490</a:t>
            </a:r>
            <a:r>
              <a:rPr lang="es-MX" sz="2400" dirty="0" smtClean="0"/>
              <a:t>  ---------------- 100 % Construcción</a:t>
            </a:r>
          </a:p>
          <a:p>
            <a:pPr marL="0" indent="0">
              <a:buNone/>
            </a:pPr>
            <a:r>
              <a:rPr lang="es-MX" sz="2400" dirty="0"/>
              <a:t> </a:t>
            </a:r>
            <a:r>
              <a:rPr lang="es-MX" sz="2400" dirty="0" smtClean="0"/>
              <a:t>                                </a:t>
            </a:r>
            <a:r>
              <a:rPr lang="es-MX" sz="2000" dirty="0" smtClean="0"/>
              <a:t>$</a:t>
            </a:r>
            <a:r>
              <a:rPr lang="es-MX" sz="2400" dirty="0" smtClean="0"/>
              <a:t> </a:t>
            </a:r>
            <a:r>
              <a:rPr lang="es-MX" sz="2000" dirty="0" smtClean="0">
                <a:solidFill>
                  <a:srgbClr val="FF0000"/>
                </a:solidFill>
              </a:rPr>
              <a:t>141,050</a:t>
            </a:r>
            <a:r>
              <a:rPr lang="es-MX" sz="2400" dirty="0" smtClean="0"/>
              <a:t> -------------------     x</a:t>
            </a:r>
          </a:p>
          <a:p>
            <a:pPr marL="0" indent="0">
              <a:buNone/>
            </a:pPr>
            <a:r>
              <a:rPr lang="es-MX" sz="2400" dirty="0" smtClean="0"/>
              <a:t>                  </a:t>
            </a:r>
            <a:r>
              <a:rPr lang="es-MX" sz="2000" dirty="0" smtClean="0"/>
              <a:t>x = ((</a:t>
            </a:r>
            <a:r>
              <a:rPr lang="es-MX" sz="2000" dirty="0" smtClean="0">
                <a:solidFill>
                  <a:srgbClr val="FF0000"/>
                </a:solidFill>
              </a:rPr>
              <a:t>141,050</a:t>
            </a:r>
            <a:r>
              <a:rPr lang="es-MX" sz="2000" dirty="0" smtClean="0"/>
              <a:t> ) * 100 ) / 211,490 = </a:t>
            </a:r>
            <a:r>
              <a:rPr lang="es-MX" sz="2000" dirty="0" smtClean="0">
                <a:solidFill>
                  <a:srgbClr val="00B050"/>
                </a:solidFill>
              </a:rPr>
              <a:t>66.69 % </a:t>
            </a:r>
            <a:r>
              <a:rPr lang="es-MX" sz="2000" dirty="0" smtClean="0"/>
              <a:t>Vivienda </a:t>
            </a:r>
          </a:p>
          <a:p>
            <a:pPr marL="0" indent="0">
              <a:buNone/>
            </a:pPr>
            <a:r>
              <a:rPr lang="es-MX" sz="2400" dirty="0" smtClean="0">
                <a:solidFill>
                  <a:srgbClr val="00B050"/>
                </a:solidFill>
              </a:rPr>
              <a:t>	                 </a:t>
            </a:r>
            <a:r>
              <a:rPr lang="es-MX" sz="1600" b="1" dirty="0" smtClean="0"/>
              <a:t>66.69 </a:t>
            </a:r>
            <a:r>
              <a:rPr lang="es-MX" sz="1600" b="1" dirty="0"/>
              <a:t>%  de vivienda          33.31 %   comercio</a:t>
            </a:r>
            <a:r>
              <a:rPr lang="es-MX" sz="1600" b="1" dirty="0" smtClean="0"/>
              <a:t> </a:t>
            </a:r>
          </a:p>
          <a:p>
            <a:pPr marL="0" indent="0">
              <a:buNone/>
            </a:pPr>
            <a:r>
              <a:rPr lang="es-MX" sz="2400" b="1" dirty="0"/>
              <a:t> </a:t>
            </a:r>
            <a:r>
              <a:rPr lang="es-MX" sz="2400" b="1" dirty="0" smtClean="0"/>
              <a:t>                                             </a:t>
            </a:r>
            <a:r>
              <a:rPr lang="es-MX" sz="1400" b="1" dirty="0" smtClean="0"/>
              <a:t>Reducciones    </a:t>
            </a:r>
            <a:r>
              <a:rPr lang="es-MX" sz="1400" b="1" dirty="0"/>
              <a:t>x   </a:t>
            </a:r>
            <a:r>
              <a:rPr lang="es-MX" sz="1400" b="1" dirty="0" smtClean="0"/>
              <a:t>Porcentaje               </a:t>
            </a:r>
            <a:r>
              <a:rPr lang="es-MX" sz="1400" b="1" dirty="0"/>
              <a:t>Proporción  </a:t>
            </a:r>
            <a:r>
              <a:rPr lang="es-MX" sz="1400" b="1" dirty="0" smtClean="0"/>
              <a:t>           </a:t>
            </a:r>
            <a:r>
              <a:rPr lang="es-MX" sz="1400" b="1" dirty="0"/>
              <a:t>Reducción real     </a:t>
            </a:r>
          </a:p>
          <a:p>
            <a:pPr marL="0" indent="0">
              <a:buNone/>
            </a:pPr>
            <a:r>
              <a:rPr lang="es-MX" sz="1700" dirty="0">
                <a:solidFill>
                  <a:schemeClr val="accent2">
                    <a:lumMod val="75000"/>
                  </a:schemeClr>
                </a:solidFill>
              </a:rPr>
              <a:t>Valor de la vivienda</a:t>
            </a:r>
            <a:r>
              <a:rPr lang="es-MX" sz="1700" b="1" dirty="0"/>
              <a:t>       237,976.59   </a:t>
            </a:r>
            <a:r>
              <a:rPr lang="es-MX" sz="1700" dirty="0" smtClean="0">
                <a:solidFill>
                  <a:srgbClr val="0000FF"/>
                </a:solidFill>
              </a:rPr>
              <a:t>462,330.00      </a:t>
            </a:r>
            <a:r>
              <a:rPr lang="es-MX" sz="1700" dirty="0">
                <a:solidFill>
                  <a:srgbClr val="00B050"/>
                </a:solidFill>
              </a:rPr>
              <a:t>66.69</a:t>
            </a:r>
            <a:r>
              <a:rPr lang="es-MX" sz="1700" dirty="0">
                <a:solidFill>
                  <a:srgbClr val="0000FF"/>
                </a:solidFill>
              </a:rPr>
              <a:t> % =        </a:t>
            </a:r>
            <a:r>
              <a:rPr lang="es-MX" sz="1700" dirty="0" smtClean="0">
                <a:solidFill>
                  <a:srgbClr val="0000FF"/>
                </a:solidFill>
              </a:rPr>
              <a:t>308,327.87           </a:t>
            </a:r>
            <a:r>
              <a:rPr lang="es-MX" sz="1700" dirty="0">
                <a:solidFill>
                  <a:srgbClr val="0000FF"/>
                </a:solidFill>
              </a:rPr>
              <a:t>237,976.59</a:t>
            </a:r>
          </a:p>
          <a:p>
            <a:pPr marL="0" indent="0">
              <a:buNone/>
            </a:pPr>
            <a:r>
              <a:rPr lang="es-MX" sz="1700" dirty="0">
                <a:solidFill>
                  <a:schemeClr val="accent2"/>
                </a:solidFill>
              </a:rPr>
              <a:t>Valor de lo  comercial    </a:t>
            </a:r>
            <a:r>
              <a:rPr lang="es-MX" sz="1700" dirty="0"/>
              <a:t>118,863.41 </a:t>
            </a:r>
            <a:r>
              <a:rPr lang="es-MX" sz="1700" dirty="0">
                <a:solidFill>
                  <a:srgbClr val="0000FF"/>
                </a:solidFill>
              </a:rPr>
              <a:t>   </a:t>
            </a:r>
            <a:r>
              <a:rPr lang="es-MX" sz="1700" dirty="0" smtClean="0">
                <a:solidFill>
                  <a:srgbClr val="0000FF"/>
                </a:solidFill>
              </a:rPr>
              <a:t>30,822.00       </a:t>
            </a:r>
            <a:r>
              <a:rPr lang="es-MX" sz="1700" dirty="0">
                <a:solidFill>
                  <a:srgbClr val="00B050"/>
                </a:solidFill>
              </a:rPr>
              <a:t>33.31 </a:t>
            </a:r>
            <a:r>
              <a:rPr lang="es-MX" sz="1700" dirty="0">
                <a:solidFill>
                  <a:srgbClr val="0000FF"/>
                </a:solidFill>
              </a:rPr>
              <a:t>% =           </a:t>
            </a:r>
            <a:r>
              <a:rPr lang="es-MX" sz="1700" dirty="0" smtClean="0">
                <a:solidFill>
                  <a:srgbClr val="0000FF"/>
                </a:solidFill>
              </a:rPr>
              <a:t>10,266.80             10,266.8</a:t>
            </a:r>
            <a:endParaRPr lang="es-MX" sz="1700" dirty="0">
              <a:solidFill>
                <a:schemeClr val="accent2"/>
              </a:solidFill>
            </a:endParaRPr>
          </a:p>
          <a:p>
            <a:pPr marL="0" indent="0">
              <a:buNone/>
            </a:pPr>
            <a:r>
              <a:rPr lang="es-MX" sz="1700" b="1" dirty="0" smtClean="0"/>
              <a:t>                                         </a:t>
            </a:r>
            <a:r>
              <a:rPr lang="es-MX" sz="1700" b="1" dirty="0"/>
              <a:t>-------------------                            </a:t>
            </a:r>
            <a:r>
              <a:rPr lang="es-MX" sz="1700" b="1" dirty="0" smtClean="0"/>
              <a:t>                                                </a:t>
            </a:r>
            <a:r>
              <a:rPr lang="es-MX" sz="1700" b="1" dirty="0"/>
              <a:t>-------------------</a:t>
            </a:r>
          </a:p>
          <a:p>
            <a:pPr marL="0" indent="0">
              <a:buNone/>
            </a:pPr>
            <a:r>
              <a:rPr lang="es-MX" sz="1700" b="1" dirty="0"/>
              <a:t>	                        356,840.00                                   </a:t>
            </a:r>
            <a:r>
              <a:rPr lang="es-MX" sz="1700" b="1" dirty="0" smtClean="0"/>
              <a:t>                                                  248,243.39</a:t>
            </a:r>
            <a:endParaRPr lang="es-MX" sz="1700" dirty="0"/>
          </a:p>
        </p:txBody>
      </p:sp>
      <p:sp>
        <p:nvSpPr>
          <p:cNvPr id="4" name="3 Marcador de fecha"/>
          <p:cNvSpPr>
            <a:spLocks noGrp="1"/>
          </p:cNvSpPr>
          <p:nvPr>
            <p:ph type="dt" sz="half" idx="10"/>
          </p:nvPr>
        </p:nvSpPr>
        <p:spPr/>
        <p:txBody>
          <a:bodyPr/>
          <a:lstStyle/>
          <a:p>
            <a:fld id="{304271DA-C6AA-4DDF-A97A-24BDFAA52866}" type="datetime6">
              <a:rPr lang="es-MX" smtClean="0"/>
              <a:t>diciembre de 2019</a:t>
            </a:fld>
            <a:endParaRPr lang="es-MX" dirty="0"/>
          </a:p>
        </p:txBody>
      </p:sp>
      <p:sp>
        <p:nvSpPr>
          <p:cNvPr id="6" name="5 Marcador de número de diapositiva"/>
          <p:cNvSpPr>
            <a:spLocks noGrp="1"/>
          </p:cNvSpPr>
          <p:nvPr>
            <p:ph type="sldNum" sz="quarter" idx="12"/>
          </p:nvPr>
        </p:nvSpPr>
        <p:spPr/>
        <p:txBody>
          <a:bodyPr/>
          <a:lstStyle/>
          <a:p>
            <a:fld id="{550FAF88-D094-447E-B0DE-9B405A69804E}" type="slidenum">
              <a:rPr lang="es-MX" smtClean="0"/>
              <a:t>4</a:t>
            </a:fld>
            <a:endParaRPr lang="es-MX" dirty="0"/>
          </a:p>
        </p:txBody>
      </p:sp>
      <p:sp>
        <p:nvSpPr>
          <p:cNvPr id="8" name="7 Marcador de pie de página"/>
          <p:cNvSpPr>
            <a:spLocks noGrp="1"/>
          </p:cNvSpPr>
          <p:nvPr>
            <p:ph type="ftr" sz="quarter" idx="11"/>
          </p:nvPr>
        </p:nvSpPr>
        <p:spPr/>
        <p:txBody>
          <a:bodyPr/>
          <a:lstStyle/>
          <a:p>
            <a:r>
              <a:rPr lang="es-MX" dirty="0" smtClean="0"/>
              <a:t>SACPI</a:t>
            </a:r>
            <a:endParaRPr lang="es-MX" dirty="0"/>
          </a:p>
        </p:txBody>
      </p:sp>
    </p:spTree>
    <p:extLst>
      <p:ext uri="{BB962C8B-B14F-4D97-AF65-F5344CB8AC3E}">
        <p14:creationId xmlns:p14="http://schemas.microsoft.com/office/powerpoint/2010/main" val="21929196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716016" y="116632"/>
            <a:ext cx="4176464" cy="706090"/>
          </a:xfrm>
        </p:spPr>
        <p:txBody>
          <a:bodyPr>
            <a:normAutofit/>
          </a:bodyPr>
          <a:lstStyle/>
          <a:p>
            <a:r>
              <a:rPr lang="es-MX" sz="2000" dirty="0"/>
              <a:t>I.S.A.I.</a:t>
            </a:r>
            <a:br>
              <a:rPr lang="es-MX" sz="2000" dirty="0"/>
            </a:br>
            <a:r>
              <a:rPr lang="es-MX" sz="2000" dirty="0">
                <a:solidFill>
                  <a:schemeClr val="bg2">
                    <a:lumMod val="50000"/>
                  </a:schemeClr>
                </a:solidFill>
              </a:rPr>
              <a:t>Ejemplo con distintos usos 3</a:t>
            </a:r>
            <a:endParaRPr lang="es-MX" sz="2000" dirty="0"/>
          </a:p>
        </p:txBody>
      </p:sp>
      <p:sp>
        <p:nvSpPr>
          <p:cNvPr id="3" name="2 Marcador de contenido"/>
          <p:cNvSpPr>
            <a:spLocks noGrp="1"/>
          </p:cNvSpPr>
          <p:nvPr>
            <p:ph idx="1"/>
          </p:nvPr>
        </p:nvSpPr>
        <p:spPr>
          <a:xfrm>
            <a:off x="251520" y="908720"/>
            <a:ext cx="8712968" cy="5544616"/>
          </a:xfrm>
        </p:spPr>
        <p:txBody>
          <a:bodyPr>
            <a:normAutofit/>
          </a:bodyPr>
          <a:lstStyle/>
          <a:p>
            <a:pPr marL="0" indent="0">
              <a:buNone/>
            </a:pPr>
            <a:endParaRPr lang="es-MX" sz="1200" b="1" dirty="0"/>
          </a:p>
          <a:p>
            <a:pPr marL="0" indent="0">
              <a:buNone/>
            </a:pPr>
            <a:r>
              <a:rPr lang="es-MX" sz="2000" b="1" dirty="0" smtClean="0"/>
              <a:t>                    </a:t>
            </a:r>
            <a:r>
              <a:rPr lang="es-MX" sz="1600" i="1" dirty="0" smtClean="0">
                <a:solidFill>
                  <a:srgbClr val="00B050"/>
                </a:solidFill>
              </a:rPr>
              <a:t>LIQUIDACIÓN DEL IMPUESTO SOBRE ADQUISICIÓN DE INMUEBLES</a:t>
            </a:r>
          </a:p>
          <a:p>
            <a:pPr marL="0" indent="0">
              <a:buNone/>
            </a:pPr>
            <a:endParaRPr lang="es-MX" sz="1600" i="1" dirty="0"/>
          </a:p>
          <a:p>
            <a:pPr marL="0" indent="0">
              <a:buNone/>
            </a:pPr>
            <a:r>
              <a:rPr lang="es-MX" sz="2000" b="1" dirty="0"/>
              <a:t>	</a:t>
            </a:r>
            <a:r>
              <a:rPr lang="es-MX" sz="2000" b="1" dirty="0" smtClean="0"/>
              <a:t>VALOR DEL AVALUÓ	356,840.00</a:t>
            </a:r>
          </a:p>
          <a:p>
            <a:pPr marL="0" indent="0">
              <a:buNone/>
            </a:pPr>
            <a:r>
              <a:rPr lang="es-MX" sz="2000" b="1" dirty="0"/>
              <a:t> </a:t>
            </a:r>
            <a:r>
              <a:rPr lang="es-MX" sz="2000" b="1" dirty="0" smtClean="0"/>
              <a:t>	REDUCCIÓN		248,243.39                 </a:t>
            </a:r>
          </a:p>
          <a:p>
            <a:pPr marL="0" indent="0">
              <a:buNone/>
            </a:pPr>
            <a:r>
              <a:rPr lang="es-MX" sz="2000" b="1" dirty="0"/>
              <a:t>	</a:t>
            </a:r>
            <a:r>
              <a:rPr lang="es-MX" sz="2000" b="1" dirty="0" smtClean="0"/>
              <a:t>VALOR BASE		108,596.61</a:t>
            </a:r>
            <a:r>
              <a:rPr lang="es-MX" sz="2000" b="1" dirty="0"/>
              <a:t>	</a:t>
            </a:r>
            <a:r>
              <a:rPr lang="es-MX" sz="2000" b="1" dirty="0" smtClean="0"/>
              <a:t>TASA	           2 %</a:t>
            </a:r>
          </a:p>
          <a:p>
            <a:pPr marL="0" indent="0">
              <a:buNone/>
            </a:pPr>
            <a:r>
              <a:rPr lang="es-MX" sz="2000" b="1" dirty="0"/>
              <a:t>	</a:t>
            </a:r>
            <a:r>
              <a:rPr lang="es-MX" sz="2000" b="1" dirty="0" smtClean="0"/>
              <a:t>	</a:t>
            </a:r>
          </a:p>
          <a:p>
            <a:pPr marL="0" indent="0">
              <a:buNone/>
            </a:pPr>
            <a:r>
              <a:rPr lang="es-MX" sz="2000" b="1" dirty="0"/>
              <a:t>		</a:t>
            </a:r>
            <a:r>
              <a:rPr lang="es-MX" sz="2000" b="1" dirty="0" smtClean="0"/>
              <a:t>TOTAL</a:t>
            </a:r>
            <a:r>
              <a:rPr lang="es-MX" sz="2000" b="1" dirty="0"/>
              <a:t>	</a:t>
            </a:r>
            <a:r>
              <a:rPr lang="es-MX" sz="2000" b="1" dirty="0" smtClean="0"/>
              <a:t>	    2,171.91</a:t>
            </a:r>
            <a:endParaRPr lang="es-MX" sz="2000" b="1" dirty="0"/>
          </a:p>
        </p:txBody>
      </p:sp>
      <p:sp>
        <p:nvSpPr>
          <p:cNvPr id="4" name="3 Marcador de fecha"/>
          <p:cNvSpPr>
            <a:spLocks noGrp="1"/>
          </p:cNvSpPr>
          <p:nvPr>
            <p:ph type="dt" sz="half" idx="10"/>
          </p:nvPr>
        </p:nvSpPr>
        <p:spPr/>
        <p:txBody>
          <a:bodyPr/>
          <a:lstStyle/>
          <a:p>
            <a:fld id="{17B188FA-BEA6-44CC-9933-3AE6A45FA071}" type="datetime6">
              <a:rPr lang="es-MX" smtClean="0"/>
              <a:t>diciembre de 2019</a:t>
            </a:fld>
            <a:endParaRPr lang="es-MX" dirty="0"/>
          </a:p>
        </p:txBody>
      </p:sp>
      <p:sp>
        <p:nvSpPr>
          <p:cNvPr id="6" name="5 Marcador de número de diapositiva"/>
          <p:cNvSpPr>
            <a:spLocks noGrp="1"/>
          </p:cNvSpPr>
          <p:nvPr>
            <p:ph type="sldNum" sz="quarter" idx="12"/>
          </p:nvPr>
        </p:nvSpPr>
        <p:spPr/>
        <p:txBody>
          <a:bodyPr/>
          <a:lstStyle/>
          <a:p>
            <a:fld id="{550FAF88-D094-447E-B0DE-9B405A69804E}" type="slidenum">
              <a:rPr lang="es-MX" smtClean="0"/>
              <a:t>5</a:t>
            </a:fld>
            <a:endParaRPr lang="es-MX" dirty="0"/>
          </a:p>
        </p:txBody>
      </p:sp>
      <p:sp>
        <p:nvSpPr>
          <p:cNvPr id="7" name="6 Marcador de pie de página"/>
          <p:cNvSpPr>
            <a:spLocks noGrp="1"/>
          </p:cNvSpPr>
          <p:nvPr>
            <p:ph type="ftr" sz="quarter" idx="11"/>
          </p:nvPr>
        </p:nvSpPr>
        <p:spPr/>
        <p:txBody>
          <a:bodyPr/>
          <a:lstStyle/>
          <a:p>
            <a:r>
              <a:rPr lang="es-MX" dirty="0" smtClean="0"/>
              <a:t>SACPI</a:t>
            </a:r>
            <a:endParaRPr lang="es-MX" dirty="0"/>
          </a:p>
        </p:txBody>
      </p:sp>
    </p:spTree>
    <p:extLst>
      <p:ext uri="{BB962C8B-B14F-4D97-AF65-F5344CB8AC3E}">
        <p14:creationId xmlns:p14="http://schemas.microsoft.com/office/powerpoint/2010/main" val="172075324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Valores de </a:t>
            </a:r>
            <a:r>
              <a:rPr lang="es-MX" dirty="0" err="1" smtClean="0"/>
              <a:t>UMA</a:t>
            </a:r>
            <a:endParaRPr lang="es-MX" dirty="0"/>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val="422089829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Marcador de fecha"/>
          <p:cNvSpPr>
            <a:spLocks noGrp="1"/>
          </p:cNvSpPr>
          <p:nvPr>
            <p:ph type="dt" sz="half" idx="10"/>
          </p:nvPr>
        </p:nvSpPr>
        <p:spPr/>
        <p:txBody>
          <a:bodyPr/>
          <a:lstStyle/>
          <a:p>
            <a:fld id="{40E273D1-7FF6-4734-8592-595CB6FE0144}" type="datetime6">
              <a:rPr lang="es-MX" smtClean="0"/>
              <a:t>diciembre de 2019</a:t>
            </a:fld>
            <a:endParaRPr lang="es-MX" dirty="0"/>
          </a:p>
        </p:txBody>
      </p:sp>
      <p:sp>
        <p:nvSpPr>
          <p:cNvPr id="5" name="4 Marcador de pie de página"/>
          <p:cNvSpPr>
            <a:spLocks noGrp="1"/>
          </p:cNvSpPr>
          <p:nvPr>
            <p:ph type="ftr" sz="quarter" idx="11"/>
          </p:nvPr>
        </p:nvSpPr>
        <p:spPr/>
        <p:txBody>
          <a:bodyPr/>
          <a:lstStyle/>
          <a:p>
            <a:r>
              <a:rPr lang="es-MX" smtClean="0"/>
              <a:t>SACPI</a:t>
            </a:r>
            <a:endParaRPr lang="es-MX" dirty="0"/>
          </a:p>
        </p:txBody>
      </p:sp>
      <p:sp>
        <p:nvSpPr>
          <p:cNvPr id="6" name="5 Marcador de número de diapositiva"/>
          <p:cNvSpPr>
            <a:spLocks noGrp="1"/>
          </p:cNvSpPr>
          <p:nvPr>
            <p:ph type="sldNum" sz="quarter" idx="12"/>
          </p:nvPr>
        </p:nvSpPr>
        <p:spPr/>
        <p:txBody>
          <a:bodyPr/>
          <a:lstStyle/>
          <a:p>
            <a:fld id="{550FAF88-D094-447E-B0DE-9B405A69804E}" type="slidenum">
              <a:rPr lang="es-MX" smtClean="0"/>
              <a:t>6</a:t>
            </a:fld>
            <a:endParaRPr lang="es-MX" dirty="0"/>
          </a:p>
        </p:txBody>
      </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3413" y="2867025"/>
            <a:ext cx="7875587" cy="1123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126413"/>
      </p:ext>
    </p:extLst>
  </p:cSld>
  <p:clrMapOvr>
    <a:masterClrMapping/>
  </p:clrMapOvr>
  <p:transition spd="slow">
    <p:wheel spokes="1"/>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5061</TotalTime>
  <Words>224</Words>
  <Application>Microsoft Office PowerPoint</Application>
  <PresentationFormat>Presentación en pantalla (4:3)</PresentationFormat>
  <Paragraphs>62</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I.S.A.I. DISTINTOS USOS Ley de Hacienda Municipal </vt:lpstr>
      <vt:lpstr>I.S.A.I. Ejemplo con distintos usos 1</vt:lpstr>
      <vt:lpstr>I.S.A.I. Ejemplo con distintos usos 2</vt:lpstr>
      <vt:lpstr>I.S.A.I. Ejemplo con distintos usos 3</vt:lpstr>
      <vt:lpstr>Valores de UMA</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Ing. Tomás Hernández Cuéllar</dc:creator>
  <cp:lastModifiedBy>Mauricio Landa Herrera</cp:lastModifiedBy>
  <cp:revision>204</cp:revision>
  <cp:lastPrinted>2016-08-22T18:09:50Z</cp:lastPrinted>
  <dcterms:created xsi:type="dcterms:W3CDTF">2015-10-08T14:55:39Z</dcterms:created>
  <dcterms:modified xsi:type="dcterms:W3CDTF">2019-12-11T17:18:05Z</dcterms:modified>
</cp:coreProperties>
</file>